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327" r:id="rId5"/>
    <p:sldId id="328" r:id="rId6"/>
    <p:sldId id="329" r:id="rId7"/>
    <p:sldId id="332" r:id="rId8"/>
    <p:sldId id="258" r:id="rId9"/>
    <p:sldId id="333" r:id="rId10"/>
    <p:sldId id="259" r:id="rId11"/>
    <p:sldId id="264" r:id="rId12"/>
    <p:sldId id="330" r:id="rId13"/>
    <p:sldId id="261" r:id="rId14"/>
    <p:sldId id="263" r:id="rId15"/>
    <p:sldId id="267" r:id="rId16"/>
    <p:sldId id="265" r:id="rId17"/>
    <p:sldId id="268" r:id="rId18"/>
    <p:sldId id="271" r:id="rId19"/>
    <p:sldId id="274" r:id="rId20"/>
    <p:sldId id="337" r:id="rId21"/>
    <p:sldId id="338" r:id="rId22"/>
    <p:sldId id="275" r:id="rId23"/>
    <p:sldId id="341" r:id="rId24"/>
    <p:sldId id="278" r:id="rId25"/>
    <p:sldId id="277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25" r:id="rId5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43.xml"/><Relationship Id="rId18" Type="http://schemas.openxmlformats.org/officeDocument/2006/relationships/slide" Target="slide44.xml"/><Relationship Id="rId26" Type="http://schemas.openxmlformats.org/officeDocument/2006/relationships/slide" Target="slide36.xml"/><Relationship Id="rId3" Type="http://schemas.openxmlformats.org/officeDocument/2006/relationships/image" Target="../media/image39.png"/><Relationship Id="rId21" Type="http://schemas.openxmlformats.org/officeDocument/2006/relationships/slide" Target="slide35.xml"/><Relationship Id="rId34" Type="http://schemas.openxmlformats.org/officeDocument/2006/relationships/slide" Target="slide52.xml"/><Relationship Id="rId7" Type="http://schemas.openxmlformats.org/officeDocument/2006/relationships/image" Target="../media/image43.png"/><Relationship Id="rId12" Type="http://schemas.openxmlformats.org/officeDocument/2006/relationships/slide" Target="slide38.xml"/><Relationship Id="rId17" Type="http://schemas.openxmlformats.org/officeDocument/2006/relationships/slide" Target="slide39.xml"/><Relationship Id="rId25" Type="http://schemas.openxmlformats.org/officeDocument/2006/relationships/slide" Target="slide31.xml"/><Relationship Id="rId33" Type="http://schemas.openxmlformats.org/officeDocument/2006/relationships/slide" Target="slide47.xml"/><Relationship Id="rId2" Type="http://schemas.openxmlformats.org/officeDocument/2006/relationships/image" Target="../media/image38.jpeg"/><Relationship Id="rId16" Type="http://schemas.openxmlformats.org/officeDocument/2006/relationships/slide" Target="slide34.xml"/><Relationship Id="rId20" Type="http://schemas.openxmlformats.org/officeDocument/2006/relationships/slide" Target="slide30.xml"/><Relationship Id="rId29" Type="http://schemas.openxmlformats.org/officeDocument/2006/relationships/slide" Target="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slide" Target="slide33.xml"/><Relationship Id="rId24" Type="http://schemas.openxmlformats.org/officeDocument/2006/relationships/slide" Target="slide50.xml"/><Relationship Id="rId32" Type="http://schemas.openxmlformats.org/officeDocument/2006/relationships/slide" Target="slide42.xml"/><Relationship Id="rId5" Type="http://schemas.openxmlformats.org/officeDocument/2006/relationships/image" Target="../media/image41.png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46.xml"/><Relationship Id="rId10" Type="http://schemas.openxmlformats.org/officeDocument/2006/relationships/slide" Target="slide28.xml"/><Relationship Id="rId19" Type="http://schemas.openxmlformats.org/officeDocument/2006/relationships/slide" Target="slide49.xml"/><Relationship Id="rId31" Type="http://schemas.openxmlformats.org/officeDocument/2006/relationships/slide" Target="slide37.xml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slide" Target="slide48.xml"/><Relationship Id="rId22" Type="http://schemas.openxmlformats.org/officeDocument/2006/relationships/slide" Target="slide40.xml"/><Relationship Id="rId27" Type="http://schemas.openxmlformats.org/officeDocument/2006/relationships/slide" Target="slide41.xml"/><Relationship Id="rId30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slide" Target="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432"/>
            <a:ext cx="9143999" cy="68894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6800" y="1981200"/>
            <a:ext cx="680123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 на улице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-pro-pdd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_html_m26e9b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800" cy="3048000"/>
          </a:xfrm>
          <a:prstGeom prst="rect">
            <a:avLst/>
          </a:prstGeom>
        </p:spPr>
      </p:pic>
      <p:pic>
        <p:nvPicPr>
          <p:cNvPr id="3" name="Рисунок 2" descr="7104_html_m3abb7e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048000"/>
            <a:ext cx="5531760" cy="3810000"/>
          </a:xfrm>
          <a:prstGeom prst="rect">
            <a:avLst/>
          </a:prstGeom>
        </p:spPr>
      </p:pic>
      <p:pic>
        <p:nvPicPr>
          <p:cNvPr id="4" name="Рисунок 3" descr="8363803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5359" y="2971800"/>
            <a:ext cx="4238641" cy="3886200"/>
          </a:xfrm>
          <a:prstGeom prst="rect">
            <a:avLst/>
          </a:prstGeom>
        </p:spPr>
      </p:pic>
      <p:pic>
        <p:nvPicPr>
          <p:cNvPr id="5" name="Рисунок 4" descr="kartinki-pro-pdd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0"/>
            <a:ext cx="4267200" cy="314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eo.com-8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762000"/>
            <a:ext cx="71628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066800"/>
            <a:ext cx="6477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ВБЛИЗИ </a:t>
            </a:r>
          </a:p>
          <a:p>
            <a:pPr algn="ctr"/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ПРОЕЗЖЕЙ ЧАСТИ </a:t>
            </a:r>
          </a:p>
          <a:p>
            <a:pPr algn="ctr"/>
            <a:r>
              <a:rPr lang="ru-RU" sz="4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ОПАСНА!</a:t>
            </a:r>
          </a:p>
        </p:txBody>
      </p:sp>
      <p:pic>
        <p:nvPicPr>
          <p:cNvPr id="3" name="Рисунок 2" descr="69492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9257" y="3223257"/>
            <a:ext cx="3634743" cy="3634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415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all-45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691507" cy="3124200"/>
          </a:xfrm>
          <a:prstGeom prst="rect">
            <a:avLst/>
          </a:prstGeom>
        </p:spPr>
      </p:pic>
      <p:pic>
        <p:nvPicPr>
          <p:cNvPr id="3" name="Рисунок 2" descr="1364588630-ceed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-1"/>
            <a:ext cx="4495800" cy="6858001"/>
          </a:xfrm>
          <a:prstGeom prst="rect">
            <a:avLst/>
          </a:prstGeom>
        </p:spPr>
      </p:pic>
      <p:pic>
        <p:nvPicPr>
          <p:cNvPr id="4" name="Рисунок 3" descr="bd4e413e-b70b-4316-9ebf-ac6120704b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6782"/>
            <a:ext cx="4648199" cy="3881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12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866" y="0"/>
            <a:ext cx="9177866" cy="68579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590800" y="381000"/>
            <a:ext cx="6248400" cy="3429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игры рядом с транспортным средством недопустимы!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f8b41792b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1148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rtleo.com-8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524000" y="457200"/>
            <a:ext cx="74676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685800"/>
            <a:ext cx="7162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НИКОГДА НЕ ПОПАДАТЬ </a:t>
            </a:r>
          </a:p>
          <a:p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СЛОЖНЫЕ ПОЛОЖЕНИЯ, </a:t>
            </a:r>
          </a:p>
          <a:p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 ЗНАТЬ И СОБЛЮДАТЬ </a:t>
            </a:r>
          </a:p>
          <a:p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ДВИЖЕНИЯ!</a:t>
            </a:r>
          </a:p>
        </p:txBody>
      </p:sp>
      <p:pic>
        <p:nvPicPr>
          <p:cNvPr id="5" name="Рисунок 4" descr="117503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599" y="2209800"/>
            <a:ext cx="4227788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cb5c_6046ac71_orig_zps1766c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189"/>
            <a:ext cx="9144000" cy="69001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1600" y="304800"/>
            <a:ext cx="6830716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T0Z4uE-0w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362200"/>
            <a:ext cx="5187461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572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кататься на санках с горки нежелательно, лучше на ледянках;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горке надо соблюдать дисциплину и последовательность;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необходимо самим убедиться в безопасности горки, поэтому перед катанием внимательно изучите местность;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- спуск не должен выходить на проезжую 				часть, также стоит обратить внимание, 					чтобы горка находилась в 						немноголюдных местах и при 					отсутствии деревьев, заборов и 					других препятствий.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048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1920-nemo3d_tea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7585" y="0"/>
            <a:ext cx="8916415" cy="17543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опасности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подстерегают нас на улице?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95400" y="5562600"/>
            <a:ext cx="312420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Железная дорога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7400" y="1828800"/>
            <a:ext cx="312420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9800" y="4114800"/>
            <a:ext cx="3124200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лед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895600"/>
            <a:ext cx="3429000" cy="10668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 и транспортные средства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_na_l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601b6fd7fc74a9f4eea8e6c1b43d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6862606_457988989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086225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7200" y="68580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торопитесь выходить на первый лед,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только кажется прочным, а на самом деле он тонкий, слабый и не выдержит тяжести не только взрослого человека, но 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0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2175__railroad-track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90600"/>
            <a:ext cx="929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на 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железных дорогах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915_deti_na_zh-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90" y="1"/>
            <a:ext cx="915929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4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pic>
        <p:nvPicPr>
          <p:cNvPr id="5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pic>
        <p:nvPicPr>
          <p:cNvPr id="7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4876800"/>
            <a:ext cx="864096" cy="864096"/>
          </a:xfrm>
          <a:prstGeom prst="rect">
            <a:avLst/>
          </a:prstGeom>
          <a:noFill/>
        </p:spPr>
      </p:pic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066800" y="1524000"/>
            <a:ext cx="3657600" cy="68580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Дорога </a:t>
            </a:r>
          </a:p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и Дорожные знаки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7"/>
          <p:cNvSpPr>
            <a:spLocks noChangeArrowheads="1"/>
          </p:cNvSpPr>
          <p:nvPr/>
        </p:nvSpPr>
        <p:spPr bwMode="auto">
          <a:xfrm>
            <a:off x="1066800" y="4114800"/>
            <a:ext cx="3672000" cy="6554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Общие </a:t>
            </a:r>
          </a:p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Вопросы по </a:t>
            </a:r>
            <a:r>
              <a:rPr lang="ru-RU" sz="2400" b="1" cap="all" dirty="0" err="1" smtClean="0">
                <a:latin typeface="Times New Roman" pitchFamily="18" charset="0"/>
                <a:cs typeface="Times New Roman" pitchFamily="18" charset="0"/>
              </a:rPr>
              <a:t>пдд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1066800" y="51054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«Кот в мешке»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1066800" y="24384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1066800" y="32766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История ПДД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pic>
        <p:nvPicPr>
          <p:cNvPr id="6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251520" y="4077072"/>
            <a:ext cx="1008112" cy="788281"/>
          </a:xfrm>
          <a:prstGeom prst="rect">
            <a:avLst/>
          </a:prstGeom>
          <a:noFill/>
        </p:spPr>
      </p:pic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8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  <p:pic>
        <p:nvPicPr>
          <p:cNvPr id="1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05400" y="1447800"/>
            <a:ext cx="780902" cy="792088"/>
          </a:xfrm>
          <a:prstGeom prst="rect">
            <a:avLst/>
          </a:prstGeom>
          <a:noFill/>
        </p:spPr>
      </p:pic>
      <p:pic>
        <p:nvPicPr>
          <p:cNvPr id="1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7400" y="1447800"/>
            <a:ext cx="780902" cy="792088"/>
          </a:xfrm>
          <a:prstGeom prst="rect">
            <a:avLst/>
          </a:prstGeom>
          <a:noFill/>
        </p:spPr>
      </p:pic>
      <p:pic>
        <p:nvPicPr>
          <p:cNvPr id="1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05400" y="4038600"/>
            <a:ext cx="780902" cy="792088"/>
          </a:xfrm>
          <a:prstGeom prst="rect">
            <a:avLst/>
          </a:prstGeom>
          <a:noFill/>
        </p:spPr>
      </p:pic>
      <p:pic>
        <p:nvPicPr>
          <p:cNvPr id="1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05400" y="3124200"/>
            <a:ext cx="780902" cy="792088"/>
          </a:xfrm>
          <a:prstGeom prst="rect">
            <a:avLst/>
          </a:prstGeom>
          <a:noFill/>
        </p:spPr>
      </p:pic>
      <p:pic>
        <p:nvPicPr>
          <p:cNvPr id="1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05400" y="2286000"/>
            <a:ext cx="780902" cy="792088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05400" y="4876800"/>
            <a:ext cx="780902" cy="792088"/>
          </a:xfrm>
          <a:prstGeom prst="rect">
            <a:avLst/>
          </a:prstGeom>
          <a:noFill/>
        </p:spPr>
      </p:pic>
      <p:pic>
        <p:nvPicPr>
          <p:cNvPr id="2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29400" y="2209800"/>
            <a:ext cx="780902" cy="792088"/>
          </a:xfrm>
          <a:prstGeom prst="rect">
            <a:avLst/>
          </a:prstGeom>
          <a:noFill/>
        </p:spPr>
      </p:pic>
      <p:pic>
        <p:nvPicPr>
          <p:cNvPr id="2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7400" y="2286000"/>
            <a:ext cx="780902" cy="792088"/>
          </a:xfrm>
          <a:prstGeom prst="rect">
            <a:avLst/>
          </a:prstGeom>
          <a:noFill/>
        </p:spPr>
      </p:pic>
      <p:pic>
        <p:nvPicPr>
          <p:cNvPr id="2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7400" y="3124200"/>
            <a:ext cx="780902" cy="792088"/>
          </a:xfrm>
          <a:prstGeom prst="rect">
            <a:avLst/>
          </a:prstGeom>
          <a:noFill/>
        </p:spPr>
      </p:pic>
      <p:pic>
        <p:nvPicPr>
          <p:cNvPr id="2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7400" y="4038600"/>
            <a:ext cx="780902" cy="792088"/>
          </a:xfrm>
          <a:prstGeom prst="rect">
            <a:avLst/>
          </a:prstGeom>
          <a:noFill/>
        </p:spPr>
      </p:pic>
      <p:pic>
        <p:nvPicPr>
          <p:cNvPr id="2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7400" y="4876800"/>
            <a:ext cx="780902" cy="792088"/>
          </a:xfrm>
          <a:prstGeom prst="rect">
            <a:avLst/>
          </a:prstGeom>
          <a:noFill/>
        </p:spPr>
      </p:pic>
      <p:pic>
        <p:nvPicPr>
          <p:cNvPr id="2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29400" y="3124200"/>
            <a:ext cx="780902" cy="792088"/>
          </a:xfrm>
          <a:prstGeom prst="rect">
            <a:avLst/>
          </a:prstGeom>
          <a:noFill/>
        </p:spPr>
      </p:pic>
      <p:pic>
        <p:nvPicPr>
          <p:cNvPr id="2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29400" y="3962400"/>
            <a:ext cx="780902" cy="792088"/>
          </a:xfrm>
          <a:prstGeom prst="rect">
            <a:avLst/>
          </a:prstGeom>
          <a:noFill/>
        </p:spPr>
      </p:pic>
      <p:pic>
        <p:nvPicPr>
          <p:cNvPr id="2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29400" y="4876800"/>
            <a:ext cx="780902" cy="792088"/>
          </a:xfrm>
          <a:prstGeom prst="rect">
            <a:avLst/>
          </a:prstGeom>
          <a:noFill/>
        </p:spPr>
      </p:pic>
      <p:pic>
        <p:nvPicPr>
          <p:cNvPr id="2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53400" y="4876800"/>
            <a:ext cx="780902" cy="792088"/>
          </a:xfrm>
          <a:prstGeom prst="rect">
            <a:avLst/>
          </a:prstGeom>
          <a:noFill/>
        </p:spPr>
      </p:pic>
      <p:pic>
        <p:nvPicPr>
          <p:cNvPr id="2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4876800"/>
            <a:ext cx="780902" cy="792088"/>
          </a:xfrm>
          <a:prstGeom prst="rect">
            <a:avLst/>
          </a:prstGeom>
          <a:noFill/>
        </p:spPr>
      </p:pic>
      <p:pic>
        <p:nvPicPr>
          <p:cNvPr id="3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629400" y="1447800"/>
            <a:ext cx="780902" cy="792088"/>
          </a:xfrm>
          <a:prstGeom prst="rect">
            <a:avLst/>
          </a:prstGeom>
          <a:noFill/>
        </p:spPr>
      </p:pic>
      <p:pic>
        <p:nvPicPr>
          <p:cNvPr id="3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2209800"/>
            <a:ext cx="780902" cy="792088"/>
          </a:xfrm>
          <a:prstGeom prst="rect">
            <a:avLst/>
          </a:prstGeom>
          <a:noFill/>
        </p:spPr>
      </p:pic>
      <p:pic>
        <p:nvPicPr>
          <p:cNvPr id="3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53400" y="3124200"/>
            <a:ext cx="780902" cy="792088"/>
          </a:xfrm>
          <a:prstGeom prst="rect">
            <a:avLst/>
          </a:prstGeom>
          <a:noFill/>
        </p:spPr>
      </p:pic>
      <p:pic>
        <p:nvPicPr>
          <p:cNvPr id="3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3124200"/>
            <a:ext cx="780902" cy="792088"/>
          </a:xfrm>
          <a:prstGeom prst="rect">
            <a:avLst/>
          </a:prstGeom>
          <a:noFill/>
        </p:spPr>
      </p:pic>
      <p:pic>
        <p:nvPicPr>
          <p:cNvPr id="3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53400" y="3962400"/>
            <a:ext cx="780902" cy="792088"/>
          </a:xfrm>
          <a:prstGeom prst="rect">
            <a:avLst/>
          </a:prstGeom>
          <a:noFill/>
        </p:spPr>
      </p:pic>
      <p:pic>
        <p:nvPicPr>
          <p:cNvPr id="3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3962400"/>
            <a:ext cx="780902" cy="792088"/>
          </a:xfrm>
          <a:prstGeom prst="rect">
            <a:avLst/>
          </a:prstGeom>
          <a:noFill/>
        </p:spPr>
      </p:pic>
      <p:pic>
        <p:nvPicPr>
          <p:cNvPr id="3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53400" y="1447800"/>
            <a:ext cx="780902" cy="792088"/>
          </a:xfrm>
          <a:prstGeom prst="rect">
            <a:avLst/>
          </a:prstGeom>
          <a:noFill/>
        </p:spPr>
      </p:pic>
      <p:pic>
        <p:nvPicPr>
          <p:cNvPr id="3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53400" y="2209800"/>
            <a:ext cx="780902" cy="792088"/>
          </a:xfrm>
          <a:prstGeom prst="rect">
            <a:avLst/>
          </a:prstGeom>
          <a:noFill/>
        </p:spPr>
      </p:pic>
      <p:pic>
        <p:nvPicPr>
          <p:cNvPr id="3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1447800"/>
            <a:ext cx="780902" cy="792088"/>
          </a:xfrm>
          <a:prstGeom prst="rect">
            <a:avLst/>
          </a:prstGeom>
          <a:noFill/>
        </p:spPr>
      </p:pic>
      <p:sp>
        <p:nvSpPr>
          <p:cNvPr id="39" name="AutoShape 4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257800" y="1600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0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57800" y="24384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1" name="AutoShape 4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57800" y="32766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2" name="AutoShape 4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57800" y="41910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3" name="AutoShape 4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57800" y="5029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44" name="AutoShape 4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19800" y="1600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45" name="AutoShape 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19800" y="24384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46" name="AutoShape 49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019800" y="32766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47" name="AutoShape 49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019800" y="41910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48" name="AutoShape 4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019800" y="5029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49" name="AutoShape 50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781800" y="1600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0" name="AutoShape 50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781800" y="2362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1" name="AutoShape 5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781800" y="32766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2" name="AutoShape 5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781800" y="4114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3" name="AutoShape 5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781800" y="5029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54" name="AutoShape 5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543800" y="1600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55" name="AutoShape 5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543800" y="2362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56" name="AutoShape 5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43800" y="32766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57" name="AutoShape 5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543800" y="4114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58" name="AutoShape 5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543800" y="5029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59" name="AutoShape 52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305800" y="1600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0" name="AutoShape 52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8305800" y="2362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1" name="AutoShape 52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8305800" y="32766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2" name="AutoShape 52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8305800" y="4114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3" name="AutoShape 5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305800" y="5029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3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Дорога и Дорожные знаки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5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9200" y="1676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каких элементов состоит дорога?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838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Дорога включает в себя одну или несколько проезжих частей,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 также трамвайные пути, тротуары, обочины и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разделительные полосы при их наличии.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Дорога и Дорожные знаки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00" y="152400"/>
            <a:ext cx="967830" cy="914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16002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дорожка, по которой пешеход переходит дорогу, не нарушая правил дорожного движения?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14400" y="2819400"/>
            <a:ext cx="4800600" cy="3124200"/>
            <a:chOff x="914400" y="2819400"/>
            <a:chExt cx="4800600" cy="31242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14400" y="2819400"/>
              <a:ext cx="421910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Ответ:</a:t>
              </a:r>
            </a:p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Зебра или пешеходный переход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Рисунок 8" descr="загруженное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200" y="3733800"/>
              <a:ext cx="2209800" cy="2209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eo.com-8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losyash_big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590800"/>
            <a:ext cx="2767013" cy="394089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57200" y="457200"/>
            <a:ext cx="6553200" cy="4406920"/>
            <a:chOff x="457200" y="457200"/>
            <a:chExt cx="6553200" cy="44069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3400" y="457200"/>
              <a:ext cx="38795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«Дорога» -  </a:t>
              </a:r>
              <a:endPara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1447800"/>
              <a:ext cx="65532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atin typeface="Times New Roman" pitchFamily="18" charset="0"/>
                  <a:cs typeface="Times New Roman" pitchFamily="18" charset="0"/>
                </a:rPr>
                <a:t>обустроенная или приспособленная и используемая для движения транспортных средств полоса земли, либо поверхность искусственного сооружения.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Дорога и Дорожные знаки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5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3000" y="1295400"/>
            <a:ext cx="5448801" cy="2973288"/>
            <a:chOff x="1143000" y="1295400"/>
            <a:chExt cx="5448801" cy="2973288"/>
          </a:xfrm>
        </p:grpSpPr>
        <p:pic>
          <p:nvPicPr>
            <p:cNvPr id="8" name="Рисунок 7" descr="1432638645_deti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0" y="1905000"/>
              <a:ext cx="3543801" cy="23636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3000" y="1295400"/>
              <a:ext cx="4042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Что обозначает данный знак?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4495800"/>
            <a:ext cx="2396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Внимание, дети!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Дорога и Дорожные знаки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5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43000" y="1295400"/>
            <a:ext cx="4852986" cy="3481386"/>
            <a:chOff x="1143000" y="1295400"/>
            <a:chExt cx="4852986" cy="3481386"/>
          </a:xfrm>
        </p:grpSpPr>
        <p:pic>
          <p:nvPicPr>
            <p:cNvPr id="8" name="Рисунок 7" descr="stop_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1905000"/>
              <a:ext cx="2871786" cy="28717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43000" y="1295400"/>
              <a:ext cx="4042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Что обозначает данный знак?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4876800"/>
            <a:ext cx="5561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Движение без остановки ЗАПРЕЩЕНО!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3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Дорога и Дорожные знаки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5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524001"/>
            <a:ext cx="3581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знаков?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514600"/>
            <a:ext cx="48006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Запрещающие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Знаки приоритета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Предписывающие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Знаки особых предписаний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Знаки сервиса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543800" y="381000"/>
            <a:ext cx="1003904" cy="948483"/>
            <a:chOff x="7596336" y="176261"/>
            <a:chExt cx="1003904" cy="948483"/>
          </a:xfrm>
        </p:grpSpPr>
        <p:pic>
          <p:nvPicPr>
            <p:cNvPr id="7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85800" y="1600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светофоре зелёный свет – можно идти смело, никаких машин на нашем пути не будет! Так ли это?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2971800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совсем. На дорогу, которую мы переходим, могут выезжать машины, делающие с перекрёстка правый или левый поворот. Они ОБЯЗАНЫ дать сигнал о предстоящем манёвре и пропустить пешеходов, но всё равно нужно быть предельно внимательными.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1371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Каким образом водитель автомобиля предупреждает о том, что хочет повернуть направо или налево?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8194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Он включает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поворотники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мигающие оранжевые огни – справа или слева, в зависимости от направления поворота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7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9600" y="12192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 середине проезжей части и вдруг справа увидели приближающуюся машину.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лучше сделать: как можно быстрее перебежать дорогу или вернуться назад?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7338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 то, ни другое. Нужно остановиться.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7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85800" y="14478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нужно перейти дорогу, а у обочины стоит машина. Что делать?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2819400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переходить дорогу в этом месте, потому что из-за стоящей машины можно не увидеть приближающийся транспорт. К тому же по правилам непосредственно перед пешеходным переходом машина стоять не может, значит, здесь переходить улицу нельзя.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Ситуация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7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09600" y="10668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опаздываем в школу, а к автобусной остановке как раз подъезжает наш автобус. Осталось только перебежать дорогу – успеем! Верно?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31242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 в коем случае! Всё внимание должно сосредоточиться на переходе дороги – по правилам и в положенном месте – с автобусом разберёмся потом.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543800" y="381000"/>
            <a:ext cx="1003904" cy="948483"/>
            <a:chOff x="7596336" y="176261"/>
            <a:chExt cx="1003904" cy="948483"/>
          </a:xfrm>
        </p:grpSpPr>
        <p:pic>
          <p:nvPicPr>
            <p:cNvPr id="7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447800"/>
            <a:ext cx="744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и где впервые был установлен первый светофор?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3400" y="2057400"/>
            <a:ext cx="7251570" cy="4467549"/>
            <a:chOff x="533400" y="2057400"/>
            <a:chExt cx="7251570" cy="4467549"/>
          </a:xfrm>
        </p:grpSpPr>
        <p:sp>
          <p:nvSpPr>
            <p:cNvPr id="10" name="TextBox 9"/>
            <p:cNvSpPr txBox="1"/>
            <p:nvPr/>
          </p:nvSpPr>
          <p:spPr>
            <a:xfrm>
              <a:off x="4495800" y="2590800"/>
              <a:ext cx="32891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Ответ:</a:t>
              </a:r>
            </a:p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В Лондоне, в 1868 году.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67_html_m39d848eb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2057400"/>
              <a:ext cx="3505200" cy="44675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2</a:t>
              </a:r>
              <a:endParaRPr lang="ru-RU" sz="32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1447800"/>
            <a:ext cx="816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в России появился первый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трехсекционный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светофор?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4800" y="2438400"/>
            <a:ext cx="8610600" cy="3286125"/>
            <a:chOff x="304800" y="2438400"/>
            <a:chExt cx="8610600" cy="3286125"/>
          </a:xfrm>
        </p:grpSpPr>
        <p:sp>
          <p:nvSpPr>
            <p:cNvPr id="10" name="TextBox 9"/>
            <p:cNvSpPr txBox="1"/>
            <p:nvPr/>
          </p:nvSpPr>
          <p:spPr>
            <a:xfrm>
              <a:off x="5105400" y="2667000"/>
              <a:ext cx="381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Ответ:</a:t>
              </a:r>
            </a:p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Первый </a:t>
              </a:r>
              <a:r>
                <a:rPr lang="ru-RU" sz="2400" i="1" dirty="0" err="1" smtClean="0">
                  <a:latin typeface="Times New Roman" pitchFamily="18" charset="0"/>
                  <a:cs typeface="Times New Roman" pitchFamily="18" charset="0"/>
                </a:rPr>
                <a:t>трехсекционный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 светофор появился в Москве, в 1929 году.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31fordAtaksi1254li_Oldmos827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2438400"/>
              <a:ext cx="4730151" cy="3286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autiful-sunset-lanscape-hdr-248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873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элементов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состоит дорога?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4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7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8200" y="1447800"/>
            <a:ext cx="629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в России появился первый автомобиль?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2209800"/>
            <a:ext cx="6156960" cy="4648200"/>
            <a:chOff x="0" y="2209800"/>
            <a:chExt cx="6156960" cy="4648200"/>
          </a:xfrm>
        </p:grpSpPr>
        <p:pic>
          <p:nvPicPr>
            <p:cNvPr id="10" name="Рисунок 9" descr="top-5-evenimente-importante-29-ianuarie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009900"/>
              <a:ext cx="6156960" cy="38481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4400" y="2209800"/>
              <a:ext cx="17763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Ответ: </a:t>
              </a:r>
            </a:p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В 1896 году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2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1219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было принято решение о создании единых европейских правил дорожного движения?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2209800"/>
            <a:ext cx="6927862" cy="4648200"/>
            <a:chOff x="0" y="2209800"/>
            <a:chExt cx="6927862" cy="4648200"/>
          </a:xfrm>
        </p:grpSpPr>
        <p:pic>
          <p:nvPicPr>
            <p:cNvPr id="9" name="Рисунок 8" descr="sdacha-ehkzamena-na-prava-kak-ehto-_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971800"/>
              <a:ext cx="6927862" cy="3886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000" y="2209800"/>
              <a:ext cx="1780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Ответ: </a:t>
              </a:r>
            </a:p>
            <a:p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В 1909 году.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pic>
        <p:nvPicPr>
          <p:cNvPr id="2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219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вы думаете, с какой скоростью разрешалось двигаться автомобилям по ПДД, принятым более 100 лет назад?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667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fontAlgn="base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Ограничения скорости по городским улицам, принятые правилами более ста лет назад – 12 верст в час! (12,8 км/ч)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Вопросы по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43800" y="381000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09600" y="15240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знают, что «красный свет – дороги нет», а на зелёный сигнал светофора можно начинать движение. А вот что делать пешеходу на жёлтый свет?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32766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жёлтый сигнал светофора движение запрещено. Нужно дождаться зелёного света!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Вопросы по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2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52400" y="16002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что делать, если на светофоре постоянно мигает жёлтый свет?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2766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Переходить дорогу по перекрёстку, соблюдая все правила, как если бы он был нерегулируемым.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Жёлтый мигающий разрешает движение.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Вопросы по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14400" y="1676400"/>
            <a:ext cx="64770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как же нам перейти дорогу, если нет ни светофора, ни регулировщика?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1242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Дорогу можно переходить только на перекрёстке и по пешеходному переходу, убедившись, что машин нет или они очень далеко.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Вопросы по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2000" y="13716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Пешеходы должны идти по тротуару.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если тротуара нет?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и как именно должны двигаться пешеходы?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200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обочине дороги навстречу движущемуся транспорту.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Вопросы по ПДД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8200" y="15240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едем на велосипеде и нужно перейти дорогу. Как это сделать?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2971800"/>
            <a:ext cx="65532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Только по пешеходному переходу, соблюдая все правила. Велосипед нужно везти, а ни в коем случае не ехать на нём.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«Кот в мешке»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stat16.privet.ru/lr/0d26274af501f4e51923a6ed5e659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43800" y="381000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1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33400" y="1371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можно (и нужно) сделать себя более заметным для водителей в тёмное и сумеречное время суток, и тем самым обеспечить большую безопасность?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4290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Воспользоваться светоотражающими наклейками и нашивками, прикрепив их на одежду и портфель.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«Кот в мешке»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stat16.privet.ru/lr/0d26274af501f4e51923a6ed5e659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2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57200" y="1295400"/>
            <a:ext cx="79248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самой дороги находится горка, зимой с неё, наверное, здорово кататься. Проверим?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0480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Ни в коем случае! Кататься на санках, лыжах, коньках на улице и рядом с проезжей частью нельзя!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«Кот в мешке»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stat16.privet.ru/lr/0d26274af501f4e51923a6ed5e659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3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62000" y="1219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переходят железнодорожные пути?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26670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 мостам, тоннелям, переходам.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«Кот в мешке»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stat16.privet.ru/lr/0d26274af501f4e51923a6ed5e659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4</a:t>
              </a:r>
              <a:endParaRPr lang="ru-RU" sz="32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09600" y="12954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какой причине нельзя играть возле дороги?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2667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Можно попасть под колеса. Мешают движению.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«Кот в мешке»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96336" y="176261"/>
            <a:ext cx="1003904" cy="948483"/>
            <a:chOff x="7596336" y="176261"/>
            <a:chExt cx="1003904" cy="948483"/>
          </a:xfrm>
        </p:grpSpPr>
        <p:pic>
          <p:nvPicPr>
            <p:cNvPr id="6" name="Picture 2" descr="http://img-fotki.yandex.ru/get/6412/83813999.dc9/0_c78be_3b3ddb78_X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596336" y="176261"/>
              <a:ext cx="1003904" cy="948483"/>
            </a:xfrm>
            <a:prstGeom prst="rect">
              <a:avLst/>
            </a:prstGeom>
            <a:noFill/>
          </p:spPr>
        </p:pic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7812440" y="332656"/>
              <a:ext cx="576000" cy="576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39999">
                  <a:srgbClr val="FFFFB3"/>
                </a:gs>
                <a:gs pos="100000">
                  <a:srgbClr val="FFFFB3"/>
                </a:gs>
              </a:gsLst>
              <a:lin ang="5400000" scaled="0"/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3200" b="1" dirty="0" smtClean="0"/>
                <a:t>5</a:t>
              </a:r>
              <a:endParaRPr lang="ru-RU" sz="32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85800" y="1066800"/>
            <a:ext cx="8153400" cy="4681728"/>
            <a:chOff x="685800" y="1066800"/>
            <a:chExt cx="8153400" cy="4681728"/>
          </a:xfrm>
        </p:grpSpPr>
        <p:pic>
          <p:nvPicPr>
            <p:cNvPr id="8" name="Рисунок 7" descr="stihi-dlja-detej-bezopasnost-na-ldu_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1066800"/>
              <a:ext cx="3246120" cy="46817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29935" y="1295400"/>
              <a:ext cx="47092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Что делать, если лед начал трескаться под вами?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038600" y="2362200"/>
            <a:ext cx="457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Не паникуйте. Замрите. Любые хаотические лишние движения увеличат трещину.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2. Опуститесь на лед, лягте на живот, раскиньте руки и ноги в сторону.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3. По возможности отползайте по тому же пути, по которому и добирались сюда.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7543800" y="5867400"/>
            <a:ext cx="1066800" cy="609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375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838200"/>
            <a:ext cx="8384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OJgSe09Yz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6000"/>
            <a:ext cx="3962399" cy="385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537" y="1"/>
            <a:ext cx="919753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ok.com.ua-27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pic>
        <p:nvPicPr>
          <p:cNvPr id="3" name="Рисунок 2" descr="694923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5" y="1371600"/>
            <a:ext cx="4187955" cy="439511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4800" y="304800"/>
            <a:ext cx="4648200" cy="6096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«Разделительная полоса» 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конструктивно выделенный элемент дороги, разделяющий смежные проезжие части и не предназначенный для движения или остановки безрельсовых транспортных средств и пешеходов.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reetme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6" name="Рисунок 5" descr="ebea7e891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4572000" cy="3048000"/>
          </a:xfrm>
          <a:prstGeom prst="rect">
            <a:avLst/>
          </a:prstGeom>
        </p:spPr>
      </p:pic>
      <p:pic>
        <p:nvPicPr>
          <p:cNvPr id="7" name="Рисунок 6" descr="ING_18990_00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0"/>
            <a:ext cx="4191000" cy="3851910"/>
          </a:xfrm>
          <a:prstGeom prst="rect">
            <a:avLst/>
          </a:prstGeom>
        </p:spPr>
      </p:pic>
      <p:pic>
        <p:nvPicPr>
          <p:cNvPr id="5" name="Рисунок 4" descr="blind-cor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5871"/>
            <a:ext cx="4572000" cy="307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strakciya-siniy-fon-kru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9144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«Тротуар» </a:t>
            </a:r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 дороги, предназначенный для движения пешеходов и примыкающий к проезжей части или отделенный от нее газоном.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1100</Words>
  <Application>Microsoft Office PowerPoint</Application>
  <PresentationFormat>Экран (4:3)</PresentationFormat>
  <Paragraphs>205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Elena</cp:lastModifiedBy>
  <cp:revision>89</cp:revision>
  <dcterms:created xsi:type="dcterms:W3CDTF">2015-11-10T10:06:59Z</dcterms:created>
  <dcterms:modified xsi:type="dcterms:W3CDTF">2018-08-05T06:25:05Z</dcterms:modified>
</cp:coreProperties>
</file>